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94" r:id="rId2"/>
  </p:sldMasterIdLst>
  <p:notesMasterIdLst>
    <p:notesMasterId r:id="rId20"/>
  </p:notesMasterIdLst>
  <p:handoutMasterIdLst>
    <p:handoutMasterId r:id="rId21"/>
  </p:handoutMasterIdLst>
  <p:sldIdLst>
    <p:sldId id="268" r:id="rId3"/>
    <p:sldId id="256" r:id="rId4"/>
    <p:sldId id="271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9" r:id="rId13"/>
    <p:sldId id="280" r:id="rId14"/>
    <p:sldId id="277" r:id="rId15"/>
    <p:sldId id="283" r:id="rId16"/>
    <p:sldId id="278" r:id="rId17"/>
    <p:sldId id="281" r:id="rId18"/>
    <p:sldId id="282" r:id="rId19"/>
  </p:sldIdLst>
  <p:sldSz cx="9144000" cy="6858000" type="screen4x3"/>
  <p:notesSz cx="6858000" cy="9144000"/>
  <p:embeddedFontLst>
    <p:embeddedFont>
      <p:font typeface="Rockwell Extra Bold" panose="02060903040505020403" pitchFamily="18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202D"/>
    <a:srgbClr val="75654C"/>
    <a:srgbClr val="FEB326"/>
    <a:srgbClr val="00338E"/>
    <a:srgbClr val="EC2427"/>
    <a:srgbClr val="FDB810"/>
    <a:srgbClr val="6DB33F"/>
    <a:srgbClr val="369ECB"/>
    <a:srgbClr val="CA0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8" d="100"/>
          <a:sy n="88" d="100"/>
        </p:scale>
        <p:origin x="129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09DC4D6-251A-4E32-9F58-5EF63A864BC7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8457CA08-D0DF-4B92-803D-2F678DDCE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3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E1E7E57-1F10-4268-99D2-CEDBAC6DAB5A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2386A3-2E31-4C9B-B0BE-45709ADB9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1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96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34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53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06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0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4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53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10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2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36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52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7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1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440A-D04E-4FB0-ACBB-D1FD42651063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9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440A-D04E-4FB0-ACBB-D1FD42651063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6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440A-D04E-4FB0-ACBB-D1FD42651063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3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6562" y="1"/>
            <a:ext cx="9177056" cy="6868730"/>
            <a:chOff x="-16562" y="1"/>
            <a:chExt cx="9177056" cy="6868730"/>
          </a:xfrm>
        </p:grpSpPr>
        <p:pic>
          <p:nvPicPr>
            <p:cNvPr id="8" name="Picture 7" descr="Title Page UK KTC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562" y="1"/>
              <a:ext cx="9177056" cy="686873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56" b="91528" l="10000" r="90000">
                          <a14:foregroundMark x1="41953" y1="75000" x2="41953" y2="75000"/>
                          <a14:foregroundMark x1="51094" y1="5556" x2="51094" y2="5556"/>
                          <a14:foregroundMark x1="46406" y1="67361" x2="46406" y2="67361"/>
                          <a14:foregroundMark x1="32188" y1="72222" x2="74609" y2="74722"/>
                          <a14:foregroundMark x1="42422" y1="68194" x2="68125" y2="67083"/>
                          <a14:foregroundMark x1="61797" y1="85000" x2="38672" y2="81667"/>
                          <a14:foregroundMark x1="39766" y1="91528" x2="39766" y2="91528"/>
                          <a14:foregroundMark x1="40391" y1="66528" x2="40391" y2="665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320" y="5804982"/>
              <a:ext cx="1771199" cy="9963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576457" y="5872312"/>
              <a:ext cx="1498387" cy="861641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982" y="5872312"/>
              <a:ext cx="2643018" cy="92664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3210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440A-D04E-4FB0-ACBB-D1FD42651063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4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6562" y="1"/>
            <a:ext cx="9177056" cy="6868730"/>
            <a:chOff x="-16562" y="1"/>
            <a:chExt cx="9177056" cy="6868730"/>
          </a:xfrm>
        </p:grpSpPr>
        <p:pic>
          <p:nvPicPr>
            <p:cNvPr id="8" name="Picture 7" descr="Title Page UK KTC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562" y="1"/>
              <a:ext cx="9177056" cy="686873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56" b="91528" l="10000" r="90000">
                          <a14:foregroundMark x1="41953" y1="75000" x2="41953" y2="75000"/>
                          <a14:foregroundMark x1="51094" y1="5556" x2="51094" y2="5556"/>
                          <a14:foregroundMark x1="46406" y1="67361" x2="46406" y2="67361"/>
                          <a14:foregroundMark x1="32188" y1="72222" x2="74609" y2="74722"/>
                          <a14:foregroundMark x1="42422" y1="68194" x2="68125" y2="67083"/>
                          <a14:foregroundMark x1="61797" y1="85000" x2="38672" y2="81667"/>
                          <a14:foregroundMark x1="39766" y1="91528" x2="39766" y2="91528"/>
                          <a14:foregroundMark x1="40391" y1="66528" x2="40391" y2="665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320" y="5804982"/>
              <a:ext cx="1771199" cy="9963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576457" y="5872312"/>
              <a:ext cx="1498387" cy="861641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982" y="5872312"/>
              <a:ext cx="2643018" cy="92664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DA7-12A5-4168-87FD-0A7BA931419B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4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5A2C-8CF9-418C-929E-59F23F70E5F3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8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9BAF-DF50-49A9-A24B-E772F34D4EE8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9F9C-0FE7-4725-BBF1-3A439DEFF6B8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0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2ABE-290F-4556-9BE6-EA283C4356C3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5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7221-B4EC-499E-8F13-52A4FCD99E36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7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042D-FBEA-40C8-ACF1-388DE857BC66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5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6562" y="1"/>
            <a:ext cx="9177056" cy="6868730"/>
            <a:chOff x="-16562" y="1"/>
            <a:chExt cx="9177056" cy="6868730"/>
          </a:xfrm>
        </p:grpSpPr>
        <p:pic>
          <p:nvPicPr>
            <p:cNvPr id="8" name="Picture 7" descr="Title Page UK KTC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562" y="1"/>
              <a:ext cx="9177056" cy="686873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556" b="91528" l="10000" r="90000">
                          <a14:foregroundMark x1="41953" y1="75000" x2="41953" y2="75000"/>
                          <a14:foregroundMark x1="51094" y1="5556" x2="51094" y2="5556"/>
                          <a14:foregroundMark x1="46406" y1="67361" x2="46406" y2="67361"/>
                          <a14:foregroundMark x1="32188" y1="72222" x2="74609" y2="74722"/>
                          <a14:foregroundMark x1="42422" y1="68194" x2="68125" y2="67083"/>
                          <a14:foregroundMark x1="61797" y1="85000" x2="38672" y2="81667"/>
                          <a14:foregroundMark x1="39766" y1="91528" x2="39766" y2="91528"/>
                          <a14:foregroundMark x1="40391" y1="66528" x2="40391" y2="665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320" y="5804982"/>
              <a:ext cx="1771199" cy="9963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576457" y="5872312"/>
              <a:ext cx="1498387" cy="861641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982" y="5872312"/>
              <a:ext cx="2643018" cy="92664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1A33440A-D04E-4FB0-ACBB-D1FD42651063}" type="datetime1">
              <a:rPr lang="en-US" smtClean="0"/>
              <a:pPr algn="r"/>
              <a:t>2/7/2018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691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tim.taylor@uky.edu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steve.waddle@uky.edu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y.Sturgill@uky.edu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microsoft.com/office/2007/relationships/hdphoto" Target="../media/hdphoto1.wdp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77056" cy="6868730"/>
            <a:chOff x="-16562" y="1"/>
            <a:chExt cx="9177056" cy="6868730"/>
          </a:xfrm>
        </p:grpSpPr>
        <p:pic>
          <p:nvPicPr>
            <p:cNvPr id="6" name="Picture 5" descr="Title Page UK KTC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562" y="1"/>
              <a:ext cx="9177056" cy="68687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56" b="91528" l="10000" r="90000">
                          <a14:foregroundMark x1="41953" y1="75000" x2="41953" y2="75000"/>
                          <a14:foregroundMark x1="51094" y1="5556" x2="51094" y2="5556"/>
                          <a14:foregroundMark x1="46406" y1="67361" x2="46406" y2="67361"/>
                          <a14:foregroundMark x1="32188" y1="72222" x2="74609" y2="74722"/>
                          <a14:foregroundMark x1="42422" y1="68194" x2="68125" y2="67083"/>
                          <a14:foregroundMark x1="61797" y1="85000" x2="38672" y2="81667"/>
                          <a14:foregroundMark x1="39766" y1="91528" x2="39766" y2="91528"/>
                          <a14:foregroundMark x1="40391" y1="66528" x2="40391" y2="665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320" y="5804982"/>
              <a:ext cx="1771199" cy="9963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576457" y="5872312"/>
              <a:ext cx="1498387" cy="861641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982" y="5872312"/>
              <a:ext cx="2643018" cy="92664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6214EA-A7AA-47B7-82D0-B804DC3E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62" y="-25788"/>
            <a:ext cx="7886700" cy="211427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Making “As-</a:t>
            </a:r>
            <a:r>
              <a:rPr lang="en-US" b="1" dirty="0" err="1" smtClean="0"/>
              <a:t>Builts</a:t>
            </a:r>
            <a:r>
              <a:rPr lang="en-US" b="1" dirty="0" smtClean="0"/>
              <a:t>” Great Again!!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F00B6-0C82-40FB-80D0-BB8D5DC76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" y="1681701"/>
            <a:ext cx="9201440" cy="3066926"/>
          </a:xfrm>
        </p:spPr>
        <p:txBody>
          <a:bodyPr/>
          <a:lstStyle/>
          <a:p>
            <a:pPr marL="82296" indent="0" algn="ctr">
              <a:buNone/>
            </a:pPr>
            <a:r>
              <a:rPr lang="en-US" i="1" dirty="0" smtClean="0"/>
              <a:t>SPR 18-555: Redefining Construction “As-Built” Plans to Meet Current KYTC Needs</a:t>
            </a:r>
            <a:endParaRPr lang="en-US" i="1" dirty="0"/>
          </a:p>
          <a:p>
            <a:pPr marL="82296" indent="0" algn="ctr">
              <a:buNone/>
            </a:pPr>
            <a:endParaRPr lang="en-US" dirty="0" smtClean="0"/>
          </a:p>
          <a:p>
            <a:pPr marL="2825496" lvl="8" indent="0" algn="ctr">
              <a:buNone/>
            </a:pPr>
            <a:r>
              <a:rPr lang="en-US" sz="2400" dirty="0" smtClean="0"/>
              <a:t>Roy </a:t>
            </a:r>
            <a:r>
              <a:rPr lang="en-US" sz="2400" dirty="0"/>
              <a:t>E. Sturgill, Jr. P.E</a:t>
            </a:r>
            <a:r>
              <a:rPr lang="en-US" sz="2400" dirty="0" smtClean="0"/>
              <a:t>. – KTC </a:t>
            </a:r>
          </a:p>
          <a:p>
            <a:pPr marL="2825496" lvl="8" indent="0" algn="ctr">
              <a:buNone/>
            </a:pPr>
            <a:r>
              <a:rPr lang="en-US" sz="2400" dirty="0" smtClean="0"/>
              <a:t>Steve Waddle, P.E. – KTC </a:t>
            </a:r>
          </a:p>
          <a:p>
            <a:pPr marL="2825496" lvl="8" indent="0" algn="ctr">
              <a:buNone/>
            </a:pPr>
            <a:r>
              <a:rPr lang="en-US" sz="2400" dirty="0" smtClean="0"/>
              <a:t>Tim Taylor, P.E., Ph.D. – KTC/COE</a:t>
            </a:r>
          </a:p>
          <a:p>
            <a:pPr marL="2825496" lvl="8" indent="0" algn="ctr">
              <a:buNone/>
            </a:pPr>
            <a:r>
              <a:rPr lang="en-US" sz="2400" dirty="0" smtClean="0"/>
              <a:t>Victoria </a:t>
            </a:r>
            <a:r>
              <a:rPr lang="en-US" sz="2400" dirty="0" err="1" smtClean="0"/>
              <a:t>Lasley</a:t>
            </a:r>
            <a:r>
              <a:rPr lang="en-US" sz="2400" dirty="0" smtClean="0"/>
              <a:t> – COE </a:t>
            </a:r>
            <a:endParaRPr lang="en-US" sz="240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95277"/>
            <a:ext cx="3657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3" t="17500" r="29167" b="77500"/>
          <a:stretch/>
        </p:blipFill>
        <p:spPr bwMode="auto">
          <a:xfrm rot="989354">
            <a:off x="2397754" y="2685019"/>
            <a:ext cx="701792" cy="2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944566">
            <a:off x="2278692" y="2685747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AS-BUILTS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Highway Design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28178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Statewide LiDAR, Google Earth, etc. has made As-</a:t>
            </a:r>
            <a:r>
              <a:rPr lang="en-US" sz="2400" dirty="0" err="1" smtClean="0"/>
              <a:t>Builts</a:t>
            </a:r>
            <a:r>
              <a:rPr lang="en-US" sz="2400" dirty="0" smtClean="0"/>
              <a:t> obsolete for our needs</a:t>
            </a:r>
          </a:p>
          <a:p>
            <a:r>
              <a:rPr lang="en-US" sz="2400" dirty="0" smtClean="0"/>
              <a:t>Other areas need them more-definitely needed for ROW</a:t>
            </a:r>
          </a:p>
          <a:p>
            <a:r>
              <a:rPr lang="en-US" sz="2400" dirty="0" smtClean="0"/>
              <a:t>Are their costs warranted?-Just make sure they are useful.</a:t>
            </a:r>
            <a:endParaRPr lang="en-US" sz="24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28650" y="4495801"/>
            <a:ext cx="78867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3" indent="0">
              <a:buNone/>
            </a:pPr>
            <a:r>
              <a:rPr lang="en-US" sz="2400" dirty="0" smtClean="0"/>
              <a:t>The POTUS and team are on the job.  </a:t>
            </a:r>
            <a:r>
              <a:rPr lang="en-US" sz="2400" dirty="0" smtClean="0">
                <a:solidFill>
                  <a:srgbClr val="0070C0"/>
                </a:solidFill>
              </a:rPr>
              <a:t>#</a:t>
            </a:r>
            <a:r>
              <a:rPr lang="en-US" sz="2400" dirty="0" err="1" smtClean="0">
                <a:solidFill>
                  <a:srgbClr val="0070C0"/>
                </a:solidFill>
              </a:rPr>
              <a:t>MakingAsBuiltsGreatAgain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Image result for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495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We Investigated Current Guidance &amp; Research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28178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Construction Memos No. 69 &amp; 71</a:t>
            </a:r>
          </a:p>
          <a:p>
            <a:r>
              <a:rPr lang="en-US" sz="2400" dirty="0" smtClean="0"/>
              <a:t>Bulletin 2503.</a:t>
            </a:r>
          </a:p>
          <a:p>
            <a:r>
              <a:rPr lang="en-US" sz="2400" dirty="0" smtClean="0"/>
              <a:t>FHWA does not really have as-built guidance</a:t>
            </a:r>
          </a:p>
          <a:p>
            <a:r>
              <a:rPr lang="en-US" sz="2400" dirty="0" smtClean="0"/>
              <a:t>National research points mainly to new technology for creating as-</a:t>
            </a:r>
            <a:r>
              <a:rPr lang="en-US" sz="2400" dirty="0" err="1" smtClean="0"/>
              <a:t>builts</a:t>
            </a:r>
            <a:r>
              <a:rPr lang="en-US" sz="2400" dirty="0" smtClean="0"/>
              <a:t>: 3D, </a:t>
            </a:r>
            <a:r>
              <a:rPr lang="en-US" sz="2400" dirty="0" err="1" smtClean="0"/>
              <a:t>BlueBeam</a:t>
            </a:r>
            <a:r>
              <a:rPr lang="en-US" sz="2400" dirty="0" smtClean="0"/>
              <a:t>, UAS, etc.</a:t>
            </a:r>
            <a:endParaRPr lang="en-US" sz="24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28650" y="4495801"/>
            <a:ext cx="813435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3" indent="0">
              <a:buNone/>
            </a:pPr>
            <a:r>
              <a:rPr lang="en-US" sz="2400" dirty="0" smtClean="0"/>
              <a:t>As-built. Need. Enter Key Date. </a:t>
            </a:r>
            <a:r>
              <a:rPr lang="en-US" sz="2400" dirty="0" smtClean="0">
                <a:solidFill>
                  <a:srgbClr val="0070C0"/>
                </a:solidFill>
              </a:rPr>
              <a:t>#</a:t>
            </a:r>
            <a:r>
              <a:rPr lang="en-US" sz="2400" dirty="0" err="1" smtClean="0">
                <a:solidFill>
                  <a:srgbClr val="0070C0"/>
                </a:solidFill>
              </a:rPr>
              <a:t>QuitHackingMyTwitterAccountBobLewis</a:t>
            </a:r>
            <a:r>
              <a:rPr lang="en-US" sz="2400" dirty="0" smtClean="0">
                <a:solidFill>
                  <a:srgbClr val="0070C0"/>
                </a:solidFill>
              </a:rPr>
              <a:t> 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Image result for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495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28650" y="0"/>
            <a:ext cx="813435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We Researched Other DOT Approaches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Multiple Approaches Exist</a:t>
            </a:r>
          </a:p>
          <a:p>
            <a:pPr lvl="1"/>
            <a:r>
              <a:rPr lang="en-US" sz="2100" dirty="0" smtClean="0"/>
              <a:t>In-house</a:t>
            </a:r>
          </a:p>
          <a:p>
            <a:pPr lvl="1"/>
            <a:r>
              <a:rPr lang="en-US" sz="2100" dirty="0" smtClean="0"/>
              <a:t>Design Consultant Developed</a:t>
            </a:r>
          </a:p>
          <a:p>
            <a:pPr lvl="1"/>
            <a:r>
              <a:rPr lang="en-US" sz="2100" dirty="0" smtClean="0"/>
              <a:t>Contractor Developed</a:t>
            </a:r>
          </a:p>
          <a:p>
            <a:pPr lvl="1"/>
            <a:r>
              <a:rPr lang="en-US" sz="2100" dirty="0" smtClean="0"/>
              <a:t>3</a:t>
            </a:r>
            <a:r>
              <a:rPr lang="en-US" sz="2100" baseline="30000" dirty="0" smtClean="0"/>
              <a:t>rd</a:t>
            </a:r>
            <a:r>
              <a:rPr lang="en-US" sz="2100" dirty="0" smtClean="0"/>
              <a:t> Party Developed</a:t>
            </a:r>
          </a:p>
          <a:p>
            <a:pPr lvl="1"/>
            <a:r>
              <a:rPr lang="en-US" sz="2100" dirty="0" smtClean="0"/>
              <a:t>Various Combinations</a:t>
            </a:r>
          </a:p>
          <a:p>
            <a:r>
              <a:rPr lang="en-US" sz="2400" dirty="0" smtClean="0"/>
              <a:t>Also varying formats: from very formal and detail oriented to just the facts.</a:t>
            </a:r>
            <a:endParaRPr lang="en-US" sz="24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28650" y="4495801"/>
            <a:ext cx="813435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3" indent="0">
              <a:buNone/>
            </a:pPr>
            <a:r>
              <a:rPr lang="en-US" sz="2400" dirty="0" smtClean="0"/>
              <a:t>Russia Actually Has the Best As-Built Approach and Guidance.  I may have a man crush on Putin </a:t>
            </a:r>
            <a:r>
              <a:rPr lang="en-US" sz="2400" dirty="0" smtClean="0">
                <a:solidFill>
                  <a:srgbClr val="0070C0"/>
                </a:solidFill>
              </a:rPr>
              <a:t>#</a:t>
            </a:r>
            <a:r>
              <a:rPr lang="en-US" sz="2400" dirty="0" err="1" smtClean="0">
                <a:solidFill>
                  <a:srgbClr val="0070C0"/>
                </a:solidFill>
              </a:rPr>
              <a:t>ShirtlessHorsebackRiding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Image result for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495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just the facts ma'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62781"/>
            <a:ext cx="2019300" cy="289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ve wadd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538" b="89744" l="9649" r="89474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576"/>
          <a:stretch/>
        </p:blipFill>
        <p:spPr bwMode="auto">
          <a:xfrm rot="21001162">
            <a:off x="6874275" y="1455677"/>
            <a:ext cx="1676226" cy="139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8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Our Important Findings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281781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Construction-we know there are staffing issues and winter is no longer </a:t>
            </a:r>
            <a:r>
              <a:rPr lang="en-US" sz="2400" dirty="0" smtClean="0"/>
              <a:t>downtime-you still may have options-RAT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belief that As Built Information is not used and not needed by KYTC end users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0070C0"/>
                </a:solidFill>
              </a:rPr>
              <a:t>#</a:t>
            </a:r>
            <a:r>
              <a:rPr lang="en-US" sz="2400" b="1" dirty="0">
                <a:solidFill>
                  <a:srgbClr val="0070C0"/>
                </a:solidFill>
              </a:rPr>
              <a:t>FAKE NEWS!!!</a:t>
            </a:r>
          </a:p>
          <a:p>
            <a:r>
              <a:rPr lang="en-US" sz="2400" dirty="0"/>
              <a:t>The majority of those interviewed felt very strongly that As-Built </a:t>
            </a:r>
            <a:r>
              <a:rPr lang="en-US" sz="2400" b="1" u="sng" dirty="0"/>
              <a:t>Information</a:t>
            </a:r>
            <a:r>
              <a:rPr lang="en-US" sz="2400" dirty="0"/>
              <a:t> is very much needed</a:t>
            </a:r>
          </a:p>
          <a:p>
            <a:r>
              <a:rPr lang="en-US" sz="2400" dirty="0"/>
              <a:t>Note the emphasis on the need for </a:t>
            </a:r>
            <a:r>
              <a:rPr lang="en-US" sz="2400" b="1" u="sng" dirty="0" smtClean="0"/>
              <a:t>Information</a:t>
            </a:r>
            <a:endParaRPr lang="en-US" sz="2400" b="1" u="sng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28650" y="4209004"/>
            <a:ext cx="78867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3" indent="0">
              <a:buNone/>
            </a:pPr>
            <a:r>
              <a:rPr lang="en-US" sz="2400" dirty="0" smtClean="0"/>
              <a:t>Mylar is no longer available.  It comes from the skin of baby seals and is an integral ingredient for producing my hairpiece </a:t>
            </a:r>
            <a:r>
              <a:rPr lang="en-US" sz="2400" dirty="0" smtClean="0">
                <a:solidFill>
                  <a:srgbClr val="0070C0"/>
                </a:solidFill>
              </a:rPr>
              <a:t>#</a:t>
            </a:r>
            <a:r>
              <a:rPr lang="en-US" sz="2400" dirty="0" err="1" smtClean="0">
                <a:solidFill>
                  <a:srgbClr val="0070C0"/>
                </a:solidFill>
              </a:rPr>
              <a:t>MylarItIsWorseThanAButadieneShortage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Image result for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495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28650" y="-22860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What you can do now…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327501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Capture information of what you can’t see after completion</a:t>
            </a:r>
          </a:p>
          <a:p>
            <a:pPr lvl="1"/>
            <a:r>
              <a:rPr lang="en-US" sz="2100" dirty="0" smtClean="0"/>
              <a:t>Foundation as-</a:t>
            </a:r>
            <a:r>
              <a:rPr lang="en-US" sz="2100" dirty="0" err="1" smtClean="0"/>
              <a:t>builts</a:t>
            </a:r>
            <a:endParaRPr lang="en-US" sz="2100" dirty="0" smtClean="0"/>
          </a:p>
          <a:p>
            <a:pPr lvl="1"/>
            <a:r>
              <a:rPr lang="en-US" sz="2100" dirty="0" smtClean="0"/>
              <a:t>Pile Records</a:t>
            </a:r>
          </a:p>
          <a:p>
            <a:pPr lvl="1"/>
            <a:r>
              <a:rPr lang="en-US" sz="2100" dirty="0" smtClean="0"/>
              <a:t>Pavement Structures &amp; Stabilization Methods</a:t>
            </a:r>
          </a:p>
          <a:p>
            <a:pPr lvl="1"/>
            <a:r>
              <a:rPr lang="en-US" sz="2100" dirty="0" smtClean="0"/>
              <a:t>Utilities</a:t>
            </a:r>
          </a:p>
          <a:p>
            <a:r>
              <a:rPr lang="en-US" sz="2400" dirty="0" smtClean="0"/>
              <a:t>Put the information together in some rational format…something is better than nothing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dirty="0" smtClean="0"/>
              <a:t>Put it in the “As-Built” Folder in </a:t>
            </a:r>
            <a:r>
              <a:rPr lang="en-US" sz="2400" dirty="0" err="1" smtClean="0"/>
              <a:t>ProjectWise</a:t>
            </a:r>
            <a:r>
              <a:rPr lang="en-US" sz="2400" dirty="0" smtClean="0"/>
              <a:t>---people look </a:t>
            </a:r>
            <a:endParaRPr lang="en-US" sz="2400" b="1" u="sng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28650" y="4209004"/>
            <a:ext cx="78867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3" indent="0">
              <a:buNone/>
            </a:pPr>
            <a:r>
              <a:rPr lang="en-US" sz="2400" dirty="0" smtClean="0"/>
              <a:t>I am the most greatest of all time and can beat Michael Jordan one-on-one…</a:t>
            </a:r>
            <a:r>
              <a:rPr lang="en-US" sz="2400" dirty="0" smtClean="0">
                <a:solidFill>
                  <a:srgbClr val="0070C0"/>
                </a:solidFill>
              </a:rPr>
              <a:t>#</a:t>
            </a:r>
            <a:r>
              <a:rPr lang="en-US" sz="2400" dirty="0" err="1" smtClean="0">
                <a:solidFill>
                  <a:srgbClr val="0070C0"/>
                </a:solidFill>
              </a:rPr>
              <a:t>POTUSistheGOAT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Image result for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495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Our Next Steps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28650" y="1371599"/>
            <a:ext cx="4705350" cy="312419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Project Extension</a:t>
            </a:r>
          </a:p>
          <a:p>
            <a:r>
              <a:rPr lang="en-US" sz="2400" dirty="0" smtClean="0"/>
              <a:t>Determine the INFORMATION needed in as-</a:t>
            </a:r>
            <a:r>
              <a:rPr lang="en-US" sz="2400" dirty="0" err="1"/>
              <a:t>b</a:t>
            </a:r>
            <a:r>
              <a:rPr lang="en-US" sz="2400" dirty="0" err="1" smtClean="0"/>
              <a:t>uilts</a:t>
            </a:r>
            <a:endParaRPr lang="en-US" sz="2400" dirty="0" smtClean="0"/>
          </a:p>
          <a:p>
            <a:r>
              <a:rPr lang="en-US" sz="2400" dirty="0" smtClean="0"/>
              <a:t>Determine the most feasible and cost effective approach to producing as-</a:t>
            </a:r>
            <a:r>
              <a:rPr lang="en-US" sz="2400" dirty="0" err="1" smtClean="0"/>
              <a:t>builts</a:t>
            </a:r>
            <a:endParaRPr lang="en-US" sz="2400" dirty="0" smtClean="0"/>
          </a:p>
          <a:p>
            <a:r>
              <a:rPr lang="en-US" sz="2400" dirty="0" smtClean="0"/>
              <a:t>Provide guidance on redefined as-</a:t>
            </a:r>
            <a:r>
              <a:rPr lang="en-US" sz="2400" dirty="0" err="1" smtClean="0"/>
              <a:t>builts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28650" y="4495801"/>
            <a:ext cx="78867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3" indent="0">
              <a:buNone/>
            </a:pPr>
            <a:r>
              <a:rPr lang="en-US" sz="2400" dirty="0" smtClean="0"/>
              <a:t>We are going to build an impenetrable wall and make Jason </a:t>
            </a:r>
            <a:r>
              <a:rPr lang="en-US" sz="2400" dirty="0" err="1" smtClean="0"/>
              <a:t>Siwula</a:t>
            </a:r>
            <a:r>
              <a:rPr lang="en-US" sz="2400" dirty="0" smtClean="0"/>
              <a:t> pay for it.  </a:t>
            </a:r>
            <a:r>
              <a:rPr lang="en-US" sz="2400" dirty="0" smtClean="0">
                <a:solidFill>
                  <a:srgbClr val="0070C0"/>
                </a:solidFill>
              </a:rPr>
              <a:t>#</a:t>
            </a:r>
            <a:r>
              <a:rPr lang="en-US" sz="2400" dirty="0" err="1" smtClean="0">
                <a:solidFill>
                  <a:srgbClr val="0070C0"/>
                </a:solidFill>
              </a:rPr>
              <a:t>ProjectExtension:It’sWhatWeDoAtKTC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Image result for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495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2939" r="13978" b="8536"/>
          <a:stretch/>
        </p:blipFill>
        <p:spPr>
          <a:xfrm>
            <a:off x="5334000" y="153656"/>
            <a:ext cx="3657600" cy="295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0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Our Next Steps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22118" y="1371601"/>
            <a:ext cx="8140881" cy="3124199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28650" y="4495801"/>
            <a:ext cx="78867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3" indent="0">
              <a:buNone/>
            </a:pPr>
            <a:r>
              <a:rPr lang="en-US" sz="2400" dirty="0" smtClean="0"/>
              <a:t>Even Hillary says those against as-</a:t>
            </a:r>
            <a:r>
              <a:rPr lang="en-US" sz="2400" dirty="0" err="1" smtClean="0"/>
              <a:t>builts</a:t>
            </a:r>
            <a:r>
              <a:rPr lang="en-US" sz="2400" dirty="0" smtClean="0"/>
              <a:t> are “deplorable.” </a:t>
            </a:r>
            <a:r>
              <a:rPr lang="en-US" sz="2400" dirty="0" smtClean="0">
                <a:solidFill>
                  <a:srgbClr val="0070C0"/>
                </a:solidFill>
              </a:rPr>
              <a:t>#</a:t>
            </a:r>
            <a:r>
              <a:rPr lang="en-US" sz="2400" dirty="0" err="1" smtClean="0">
                <a:solidFill>
                  <a:srgbClr val="0070C0"/>
                </a:solidFill>
              </a:rPr>
              <a:t>ImTheReasonCovfefeIsInTheDictionary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Image result for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495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make america great ag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12" y="1524000"/>
            <a:ext cx="3273425" cy="21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ake america great ag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2" y="1066076"/>
            <a:ext cx="4889683" cy="293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0" y="1666523"/>
            <a:ext cx="2819400" cy="901893"/>
          </a:xfrm>
          <a:prstGeom prst="rect">
            <a:avLst/>
          </a:prstGeom>
          <a:solidFill>
            <a:srgbClr val="AC202D"/>
          </a:solidFill>
          <a:ln>
            <a:solidFill>
              <a:srgbClr val="AC2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12974" y="1821359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AS-BUILTS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77056" cy="6868730"/>
            <a:chOff x="-16562" y="1"/>
            <a:chExt cx="9177056" cy="6868730"/>
          </a:xfrm>
        </p:grpSpPr>
        <p:pic>
          <p:nvPicPr>
            <p:cNvPr id="6" name="Picture 5" descr="Title Page UK KTC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562" y="1"/>
              <a:ext cx="9177056" cy="68687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56" b="91528" l="10000" r="90000">
                          <a14:foregroundMark x1="41953" y1="75000" x2="41953" y2="75000"/>
                          <a14:foregroundMark x1="51094" y1="5556" x2="51094" y2="5556"/>
                          <a14:foregroundMark x1="46406" y1="67361" x2="46406" y2="67361"/>
                          <a14:foregroundMark x1="32188" y1="72222" x2="74609" y2="74722"/>
                          <a14:foregroundMark x1="42422" y1="68194" x2="68125" y2="67083"/>
                          <a14:foregroundMark x1="61797" y1="85000" x2="38672" y2="81667"/>
                          <a14:foregroundMark x1="39766" y1="91528" x2="39766" y2="91528"/>
                          <a14:foregroundMark x1="40391" y1="66528" x2="40391" y2="665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320" y="5804982"/>
              <a:ext cx="1771199" cy="9963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576457" y="5872312"/>
              <a:ext cx="1498387" cy="861641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982" y="5872312"/>
              <a:ext cx="2643018" cy="92664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6214EA-A7AA-47B7-82D0-B804DC3E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62" y="-25788"/>
            <a:ext cx="7886700" cy="211427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If you want to help us make “As-</a:t>
            </a:r>
            <a:r>
              <a:rPr lang="en-US" b="1" dirty="0" err="1" smtClean="0"/>
              <a:t>Builts</a:t>
            </a:r>
            <a:r>
              <a:rPr lang="en-US" b="1" dirty="0" smtClean="0"/>
              <a:t>” Great Again contact our team: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F00B6-0C82-40FB-80D0-BB8D5DC76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" y="1681701"/>
            <a:ext cx="9201440" cy="3066926"/>
          </a:xfrm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2825496" lvl="8" indent="0" algn="ctr">
              <a:buNone/>
            </a:pPr>
            <a:r>
              <a:rPr lang="en-US" sz="2400" dirty="0" smtClean="0"/>
              <a:t>Roy </a:t>
            </a:r>
            <a:r>
              <a:rPr lang="en-US" sz="2400" dirty="0"/>
              <a:t>E. Sturgill, Jr. P.E</a:t>
            </a:r>
            <a:r>
              <a:rPr lang="en-US" sz="2400" dirty="0" smtClean="0"/>
              <a:t>. – </a:t>
            </a:r>
            <a:r>
              <a:rPr lang="en-US" sz="2400" dirty="0" smtClean="0">
                <a:hlinkClick r:id="rId6"/>
              </a:rPr>
              <a:t>roy.Sturgill@uky.edu</a:t>
            </a:r>
            <a:r>
              <a:rPr lang="en-US" sz="2400" dirty="0" smtClean="0"/>
              <a:t>  </a:t>
            </a:r>
          </a:p>
          <a:p>
            <a:pPr marL="2825496" lvl="8" indent="0" algn="ctr">
              <a:buNone/>
            </a:pPr>
            <a:r>
              <a:rPr lang="en-US" sz="2400" dirty="0" smtClean="0"/>
              <a:t>Steve Waddle, P.E. – </a:t>
            </a:r>
            <a:r>
              <a:rPr lang="en-US" sz="2400" dirty="0" smtClean="0">
                <a:hlinkClick r:id="rId7"/>
              </a:rPr>
              <a:t>steve.waddle@uky.edu</a:t>
            </a:r>
            <a:r>
              <a:rPr lang="en-US" sz="2400" dirty="0" smtClean="0"/>
              <a:t>  </a:t>
            </a:r>
          </a:p>
          <a:p>
            <a:pPr marL="2825496" lvl="8" indent="0" algn="ctr">
              <a:buNone/>
            </a:pPr>
            <a:r>
              <a:rPr lang="en-US" sz="2400" dirty="0" smtClean="0"/>
              <a:t>Tim Taylor, P.E., Ph.D. – </a:t>
            </a:r>
            <a:r>
              <a:rPr lang="en-US" sz="2400" dirty="0" smtClean="0">
                <a:hlinkClick r:id="rId8"/>
              </a:rPr>
              <a:t>tim.taylor@uky.edu</a:t>
            </a:r>
            <a:r>
              <a:rPr lang="en-US" sz="2400" dirty="0" smtClean="0"/>
              <a:t> </a:t>
            </a:r>
          </a:p>
          <a:p>
            <a:pPr marL="2825496" lvl="8" indent="0" algn="ctr">
              <a:buNone/>
            </a:pPr>
            <a:r>
              <a:rPr lang="en-US" sz="2400" dirty="0" smtClean="0"/>
              <a:t>Victoria </a:t>
            </a:r>
            <a:r>
              <a:rPr lang="en-US" sz="2400" dirty="0" err="1" smtClean="0"/>
              <a:t>Lasley</a:t>
            </a:r>
            <a:r>
              <a:rPr lang="en-US" sz="2400" dirty="0" smtClean="0"/>
              <a:t> – COE </a:t>
            </a:r>
            <a:endParaRPr lang="en-US" sz="2400" dirty="0"/>
          </a:p>
        </p:txBody>
      </p:sp>
      <p:pic>
        <p:nvPicPr>
          <p:cNvPr id="3078" name="Picture 6" descr="Image result for worst picture of donald tru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8486"/>
            <a:ext cx="1825625" cy="220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worst picture of donald tru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4766"/>
            <a:ext cx="2787062" cy="156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worst picture of donald trump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7" r="25327"/>
          <a:stretch/>
        </p:blipFill>
        <p:spPr bwMode="auto">
          <a:xfrm>
            <a:off x="304799" y="3816188"/>
            <a:ext cx="1920924" cy="163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worst picture of donald trump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3"/>
          <a:stretch/>
        </p:blipFill>
        <p:spPr bwMode="auto">
          <a:xfrm>
            <a:off x="5584008" y="3853478"/>
            <a:ext cx="325200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7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We Started with Some Questions?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28178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Does anyone use as-</a:t>
            </a:r>
            <a:r>
              <a:rPr lang="en-US" sz="2400" dirty="0" err="1" smtClean="0"/>
              <a:t>builts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What information do they need/want?</a:t>
            </a:r>
          </a:p>
          <a:p>
            <a:r>
              <a:rPr lang="en-US" sz="2400" dirty="0" smtClean="0"/>
              <a:t>What are the benefits to producing as-</a:t>
            </a:r>
            <a:r>
              <a:rPr lang="en-US" sz="2400" dirty="0" err="1" smtClean="0"/>
              <a:t>builts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What are other states doing?</a:t>
            </a:r>
          </a:p>
          <a:p>
            <a:r>
              <a:rPr lang="en-US" sz="2400" dirty="0" smtClean="0"/>
              <a:t>Is there FHWA requirements/guidance?</a:t>
            </a:r>
            <a:endParaRPr lang="en-US" sz="24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28650" y="4495801"/>
            <a:ext cx="78867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3" indent="0">
              <a:buNone/>
            </a:pPr>
            <a:r>
              <a:rPr lang="en-US" sz="2400" dirty="0" smtClean="0"/>
              <a:t>We are going to find out how as-</a:t>
            </a:r>
            <a:r>
              <a:rPr lang="en-US" sz="2400" dirty="0" err="1" smtClean="0"/>
              <a:t>builts</a:t>
            </a:r>
            <a:r>
              <a:rPr lang="en-US" sz="2400" dirty="0" smtClean="0"/>
              <a:t> need to change and then build that wall!  </a:t>
            </a:r>
            <a:r>
              <a:rPr lang="en-US" sz="2400" dirty="0" smtClean="0">
                <a:solidFill>
                  <a:srgbClr val="0070C0"/>
                </a:solidFill>
              </a:rPr>
              <a:t>#</a:t>
            </a:r>
            <a:r>
              <a:rPr lang="en-US" sz="2400" dirty="0" err="1" smtClean="0">
                <a:solidFill>
                  <a:srgbClr val="0070C0"/>
                </a:solidFill>
              </a:rPr>
              <a:t>MakingAsBuiltsGreatAgain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Image result for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495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We Didn’t Like Some of th</a:t>
            </a:r>
            <a:r>
              <a:rPr lang="en-US" sz="3600" dirty="0" smtClean="0"/>
              <a:t>e Answers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28650" y="990600"/>
            <a:ext cx="5695950" cy="342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one uses as-</a:t>
            </a:r>
            <a:r>
              <a:rPr lang="en-US" sz="2400" dirty="0" err="1" smtClean="0"/>
              <a:t>builts</a:t>
            </a:r>
            <a:r>
              <a:rPr lang="en-US" sz="2400" dirty="0" smtClean="0"/>
              <a:t>! #</a:t>
            </a:r>
            <a:r>
              <a:rPr lang="en-US" sz="2400" dirty="0" err="1" smtClean="0"/>
              <a:t>fakenews</a:t>
            </a:r>
            <a:endParaRPr lang="en-US" sz="2400" dirty="0" smtClean="0"/>
          </a:p>
          <a:p>
            <a:r>
              <a:rPr lang="en-US" sz="2400" dirty="0" smtClean="0"/>
              <a:t>We don’t have the time or manpower.</a:t>
            </a:r>
          </a:p>
          <a:p>
            <a:r>
              <a:rPr lang="en-US" sz="2400" dirty="0" smtClean="0"/>
              <a:t>This project isn’t needed.</a:t>
            </a:r>
          </a:p>
          <a:p>
            <a:r>
              <a:rPr lang="en-US" sz="2400" dirty="0" smtClean="0"/>
              <a:t>RESULT: A 2-year study became a 1-year </a:t>
            </a:r>
            <a:r>
              <a:rPr lang="en-US" sz="2400" dirty="0"/>
              <a:t>s</a:t>
            </a:r>
            <a:r>
              <a:rPr lang="en-US" sz="2400" dirty="0" smtClean="0"/>
              <a:t>tudy</a:t>
            </a:r>
          </a:p>
          <a:p>
            <a:pPr marL="0" indent="0">
              <a:buNone/>
            </a:pPr>
            <a:r>
              <a:rPr lang="en-US" sz="2400" dirty="0" smtClean="0"/>
              <a:t>…But now is trending to become a 2-year study</a:t>
            </a:r>
            <a:endParaRPr lang="en-US" sz="24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28650" y="4495801"/>
            <a:ext cx="78867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3" indent="0">
              <a:buNone/>
            </a:pPr>
            <a:r>
              <a:rPr lang="en-US" sz="2400" dirty="0" smtClean="0"/>
              <a:t>Everyone needs to read my book.  Go buy it now!</a:t>
            </a:r>
            <a:r>
              <a:rPr lang="en-US" sz="2400" dirty="0" smtClean="0">
                <a:solidFill>
                  <a:srgbClr val="0070C0"/>
                </a:solidFill>
              </a:rPr>
              <a:t>#</a:t>
            </a:r>
            <a:r>
              <a:rPr lang="en-US" sz="2400" dirty="0" err="1" smtClean="0">
                <a:solidFill>
                  <a:srgbClr val="0070C0"/>
                </a:solidFill>
              </a:rPr>
              <a:t>TheArtoftheAsBuilt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Image result for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495801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the art of the d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68014"/>
            <a:ext cx="2099736" cy="323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600" y="1981200"/>
            <a:ext cx="2099736" cy="215444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 anchor="t" anchorCtr="1">
            <a:spAutoFit/>
          </a:bodyPr>
          <a:lstStyle/>
          <a:p>
            <a:r>
              <a:rPr lang="en-US" sz="1000" dirty="0" smtClean="0">
                <a:ln w="635">
                  <a:solidFill>
                    <a:schemeClr val="bg1"/>
                  </a:solidFill>
                </a:ln>
                <a:solidFill>
                  <a:srgbClr val="75654C"/>
                </a:solidFill>
                <a:latin typeface="Rockwell Extra Bold" panose="02060903040505020403" pitchFamily="18" charset="0"/>
                <a:cs typeface="Times New Roman" panose="02020603050405020304" pitchFamily="18" charset="0"/>
              </a:rPr>
              <a:t>THE ART OF THE AS-BUILT</a:t>
            </a:r>
            <a:r>
              <a:rPr lang="en-US" sz="1400" dirty="0" smtClean="0">
                <a:ln w="635">
                  <a:solidFill>
                    <a:schemeClr val="bg1"/>
                  </a:solidFill>
                </a:ln>
                <a:solidFill>
                  <a:srgbClr val="7565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n w="635">
                <a:solidFill>
                  <a:schemeClr val="bg1"/>
                </a:solidFill>
              </a:ln>
              <a:solidFill>
                <a:srgbClr val="7565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We </a:t>
            </a:r>
            <a:r>
              <a:rPr lang="en-US" sz="3600" dirty="0" smtClean="0"/>
              <a:t>Hired the Best People…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2941637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800" u="sng" dirty="0"/>
              <a:t>Study Advisory Committee</a:t>
            </a:r>
          </a:p>
          <a:p>
            <a:pPr marL="0" indent="0">
              <a:buNone/>
            </a:pPr>
            <a:r>
              <a:rPr lang="en-US" sz="1800" dirty="0" smtClean="0"/>
              <a:t>Jason </a:t>
            </a:r>
            <a:r>
              <a:rPr lang="en-US" sz="1800" dirty="0" err="1"/>
              <a:t>Siwula</a:t>
            </a:r>
            <a:r>
              <a:rPr lang="en-US" sz="1800" dirty="0"/>
              <a:t> (KYTC</a:t>
            </a:r>
            <a:r>
              <a:rPr lang="en-US" sz="1800" dirty="0" smtClean="0"/>
              <a:t>)-Chair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Tim </a:t>
            </a:r>
            <a:r>
              <a:rPr lang="en-US" sz="1800" dirty="0" smtClean="0"/>
              <a:t>Taylor (KTC)-Principal </a:t>
            </a:r>
            <a:r>
              <a:rPr lang="en-US" sz="1800" dirty="0"/>
              <a:t>Investigator</a:t>
            </a:r>
          </a:p>
          <a:p>
            <a:pPr marL="0" indent="0">
              <a:buNone/>
            </a:pPr>
            <a:r>
              <a:rPr lang="en-US" sz="1800" dirty="0"/>
              <a:t>Erin Van Zee (KYTC)</a:t>
            </a:r>
          </a:p>
          <a:p>
            <a:pPr marL="0" indent="0">
              <a:buNone/>
            </a:pPr>
            <a:r>
              <a:rPr lang="en-US" sz="1800" dirty="0"/>
              <a:t>Joe Tucker (KYTC)</a:t>
            </a:r>
          </a:p>
          <a:p>
            <a:pPr marL="0" indent="0">
              <a:buNone/>
            </a:pPr>
            <a:r>
              <a:rPr lang="en-US" sz="1800" dirty="0"/>
              <a:t>Matt Looney (KYTC)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Joe </a:t>
            </a:r>
            <a:r>
              <a:rPr lang="en-US" sz="1800" dirty="0"/>
              <a:t>Gossage (KYTC)</a:t>
            </a:r>
          </a:p>
          <a:p>
            <a:pPr marL="0" indent="0">
              <a:buNone/>
            </a:pPr>
            <a:r>
              <a:rPr lang="en-US" sz="1800" dirty="0"/>
              <a:t>Jeremy </a:t>
            </a:r>
            <a:r>
              <a:rPr lang="en-US" sz="1800" dirty="0" err="1"/>
              <a:t>Brickey</a:t>
            </a:r>
            <a:r>
              <a:rPr lang="en-US" sz="1800" dirty="0"/>
              <a:t> (KYTC)</a:t>
            </a:r>
          </a:p>
          <a:p>
            <a:pPr marL="0" indent="0">
              <a:buNone/>
            </a:pPr>
            <a:r>
              <a:rPr lang="en-US" sz="1800" dirty="0"/>
              <a:t>Michael </a:t>
            </a:r>
            <a:r>
              <a:rPr lang="en-US" sz="1800" dirty="0" err="1"/>
              <a:t>Loyselle</a:t>
            </a:r>
            <a:r>
              <a:rPr lang="en-US" sz="1800" dirty="0"/>
              <a:t> (FHWA)</a:t>
            </a:r>
          </a:p>
          <a:p>
            <a:pPr marL="0" indent="0">
              <a:buNone/>
            </a:pPr>
            <a:r>
              <a:rPr lang="en-US" sz="1800" dirty="0" smtClean="0"/>
              <a:t>Steve </a:t>
            </a:r>
            <a:r>
              <a:rPr lang="en-US" sz="1800" dirty="0"/>
              <a:t>Waddle (KTC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1800" dirty="0" smtClean="0"/>
              <a:t>Victoria </a:t>
            </a:r>
            <a:r>
              <a:rPr lang="en-US" sz="1800" dirty="0" err="1" smtClean="0"/>
              <a:t>Lasley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Donald Trump-The POTUS</a:t>
            </a:r>
            <a:endParaRPr lang="en-US" sz="1800" b="1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28650" y="4495800"/>
            <a:ext cx="78867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3" indent="0">
              <a:buNone/>
            </a:pPr>
            <a:r>
              <a:rPr lang="en-US" sz="2400" strike="sngStrike" dirty="0" smtClean="0"/>
              <a:t>Steve Waddle is the worst.  He is the biggest loser of all time.</a:t>
            </a:r>
            <a:r>
              <a:rPr lang="en-US" sz="2400" dirty="0" smtClean="0"/>
              <a:t> Steve Waddle is helping us! </a:t>
            </a:r>
            <a:r>
              <a:rPr lang="en-US" sz="2400" dirty="0" smtClean="0">
                <a:solidFill>
                  <a:srgbClr val="0070C0"/>
                </a:solidFill>
              </a:rPr>
              <a:t>#</a:t>
            </a:r>
            <a:r>
              <a:rPr lang="en-US" sz="2400" dirty="0" err="1" smtClean="0">
                <a:solidFill>
                  <a:srgbClr val="0070C0"/>
                </a:solidFill>
              </a:rPr>
              <a:t>WaddleIsForAsBuilts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Image result for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495799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We Established Our Primary Objectives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28178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Synthesize Current As-Built Practice at KYTC</a:t>
            </a:r>
          </a:p>
          <a:p>
            <a:r>
              <a:rPr lang="en-US" sz="2400" dirty="0" smtClean="0"/>
              <a:t>Investigate Other DOT Approaches &amp; FHWA Guidance</a:t>
            </a:r>
          </a:p>
          <a:p>
            <a:r>
              <a:rPr lang="en-US" sz="2400" dirty="0" smtClean="0"/>
              <a:t>Determine KYTC’s As-Built Needs </a:t>
            </a:r>
            <a:endParaRPr lang="en-US" sz="24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28650" y="4495801"/>
            <a:ext cx="78867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3" indent="0">
              <a:buNone/>
            </a:pPr>
            <a:r>
              <a:rPr lang="en-US" sz="2400" dirty="0" smtClean="0"/>
              <a:t>When will all the haters out there realize that we need Russian involvement for creating accurate as-</a:t>
            </a:r>
            <a:r>
              <a:rPr lang="en-US" sz="2400" dirty="0" err="1"/>
              <a:t>b</a:t>
            </a:r>
            <a:r>
              <a:rPr lang="en-US" sz="2400" dirty="0" err="1" smtClean="0"/>
              <a:t>uilts</a:t>
            </a:r>
            <a:r>
              <a:rPr lang="en-US" sz="2400" dirty="0" smtClean="0"/>
              <a:t>!  </a:t>
            </a:r>
            <a:r>
              <a:rPr lang="en-US" sz="2400" dirty="0" smtClean="0">
                <a:solidFill>
                  <a:srgbClr val="0070C0"/>
                </a:solidFill>
              </a:rPr>
              <a:t>#</a:t>
            </a:r>
            <a:r>
              <a:rPr lang="en-US" sz="2400" dirty="0" err="1" smtClean="0">
                <a:solidFill>
                  <a:srgbClr val="0070C0"/>
                </a:solidFill>
              </a:rPr>
              <a:t>RussianInvolvementInAsBuilts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Image result for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495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putin 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60636"/>
            <a:ext cx="2851150" cy="178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We Conducted KYTC End User Interviews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28650" y="1677990"/>
            <a:ext cx="7886700" cy="2817810"/>
          </a:xfrm>
        </p:spPr>
        <p:txBody>
          <a:bodyPr>
            <a:normAutofit/>
          </a:bodyPr>
          <a:lstStyle/>
          <a:p>
            <a:r>
              <a:rPr lang="en-US" sz="2400" dirty="0"/>
              <a:t>Structural Design</a:t>
            </a:r>
          </a:p>
          <a:p>
            <a:r>
              <a:rPr lang="en-US" sz="2400" dirty="0"/>
              <a:t>Bridge Maintenance</a:t>
            </a:r>
          </a:p>
          <a:p>
            <a:r>
              <a:rPr lang="en-US" sz="2400" dirty="0"/>
              <a:t>Geotechnical </a:t>
            </a:r>
            <a:r>
              <a:rPr lang="en-US" sz="2400" dirty="0" smtClean="0"/>
              <a:t>Branch</a:t>
            </a:r>
            <a:endParaRPr lang="en-US" sz="2400" dirty="0"/>
          </a:p>
          <a:p>
            <a:r>
              <a:rPr lang="en-US" sz="2400" dirty="0"/>
              <a:t>Pavement Design</a:t>
            </a:r>
          </a:p>
          <a:p>
            <a:r>
              <a:rPr lang="en-US" sz="2400" dirty="0"/>
              <a:t>Highway </a:t>
            </a:r>
            <a:r>
              <a:rPr lang="en-US" sz="2400" dirty="0" smtClean="0"/>
              <a:t>Design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28650" y="4495801"/>
            <a:ext cx="828675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3" indent="0">
              <a:buNone/>
            </a:pPr>
            <a:r>
              <a:rPr lang="en-US" sz="2400" dirty="0" smtClean="0"/>
              <a:t>At this point North Korea is completing more as-built plans than us  </a:t>
            </a:r>
            <a:r>
              <a:rPr lang="en-US" sz="2400" dirty="0" smtClean="0">
                <a:solidFill>
                  <a:srgbClr val="0070C0"/>
                </a:solidFill>
              </a:rPr>
              <a:t>#</a:t>
            </a:r>
            <a:r>
              <a:rPr lang="en-US" sz="2400" dirty="0" err="1" smtClean="0">
                <a:solidFill>
                  <a:srgbClr val="0070C0"/>
                </a:solidFill>
              </a:rPr>
              <a:t>DennisRodmanIsMakingAsBuiltsGreatAgainInNK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Image result for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495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kim jong 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23907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79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28650" y="0"/>
            <a:ext cx="813435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Structural Design &amp; </a:t>
            </a:r>
            <a:r>
              <a:rPr lang="en-US" sz="3600" dirty="0" err="1" smtClean="0">
                <a:solidFill>
                  <a:schemeClr val="tx1"/>
                </a:solidFill>
              </a:rPr>
              <a:t>Geotech</a:t>
            </a:r>
            <a:r>
              <a:rPr lang="en-US" sz="3600" dirty="0" smtClean="0">
                <a:solidFill>
                  <a:schemeClr val="tx1"/>
                </a:solidFill>
              </a:rPr>
              <a:t> Interview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28650" y="1143001"/>
            <a:ext cx="8134350" cy="30464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Rehab Designs are very difficult without foundation as-</a:t>
            </a:r>
            <a:r>
              <a:rPr lang="en-US" sz="2400" dirty="0" err="1" smtClean="0"/>
              <a:t>builts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Pile lengths are vital</a:t>
            </a:r>
          </a:p>
          <a:p>
            <a:r>
              <a:rPr lang="en-US" sz="2400" dirty="0" smtClean="0"/>
              <a:t>Potential structure/foundation reuse can save $$$</a:t>
            </a:r>
          </a:p>
          <a:p>
            <a:r>
              <a:rPr lang="en-US" sz="2400" dirty="0" smtClean="0"/>
              <a:t>We need to support section offices to complete as-</a:t>
            </a:r>
            <a:r>
              <a:rPr lang="en-US" sz="2400" dirty="0" err="1" smtClean="0"/>
              <a:t>builts</a:t>
            </a:r>
            <a:endParaRPr lang="en-US" sz="2400" dirty="0" smtClean="0"/>
          </a:p>
          <a:p>
            <a:r>
              <a:rPr lang="en-US" sz="2400" dirty="0" smtClean="0"/>
              <a:t>Resistance is futile…</a:t>
            </a:r>
            <a:r>
              <a:rPr lang="en-US" sz="2400" dirty="0" err="1" smtClean="0"/>
              <a:t>wait..what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28650" y="4495801"/>
            <a:ext cx="813435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3" indent="0">
              <a:buNone/>
            </a:pPr>
            <a:r>
              <a:rPr lang="en-US" sz="2400" dirty="0" smtClean="0"/>
              <a:t>We should probably build a wall around Structural Design.  They seem very smart, a little angry, and scary as hell!  </a:t>
            </a:r>
            <a:r>
              <a:rPr lang="en-US" sz="2400" dirty="0" smtClean="0">
                <a:solidFill>
                  <a:srgbClr val="0070C0"/>
                </a:solidFill>
              </a:rPr>
              <a:t>#</a:t>
            </a:r>
            <a:r>
              <a:rPr lang="en-US" sz="2400" dirty="0" err="1" smtClean="0">
                <a:solidFill>
                  <a:srgbClr val="0070C0"/>
                </a:solidFill>
              </a:rPr>
              <a:t>RecallTheBorgFromStarTrek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Image result for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495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the bo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05200"/>
            <a:ext cx="1379235" cy="105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84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Bridge Maintenance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219200"/>
            <a:ext cx="7886700" cy="28178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Need Pile Driving Logs</a:t>
            </a:r>
          </a:p>
          <a:p>
            <a:r>
              <a:rPr lang="en-US" sz="2400" dirty="0" smtClean="0"/>
              <a:t>We Need X-dimensions</a:t>
            </a:r>
          </a:p>
          <a:p>
            <a:r>
              <a:rPr lang="en-US" sz="2400" dirty="0" smtClean="0"/>
              <a:t>We Could Really Use Concrete Cylinder Break Data</a:t>
            </a:r>
          </a:p>
          <a:p>
            <a:r>
              <a:rPr lang="en-US" sz="2400" dirty="0" smtClean="0"/>
              <a:t>With this information scour analysis &amp; bridge load ratings wouldn’t have to be based on the most conservative conditions!</a:t>
            </a:r>
            <a:endParaRPr lang="en-US" sz="24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28650" y="4800600"/>
            <a:ext cx="78867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3" indent="0">
              <a:buNone/>
            </a:pPr>
            <a:r>
              <a:rPr lang="en-US" sz="2400" dirty="0" smtClean="0"/>
              <a:t>Are X-Dimensions that place the Ninja Turtles talk about?…No! Don’t be </a:t>
            </a:r>
            <a:r>
              <a:rPr lang="en-US" sz="2400" dirty="0" err="1" smtClean="0"/>
              <a:t>Stoopid</a:t>
            </a:r>
            <a:r>
              <a:rPr lang="en-US" sz="2400" dirty="0" smtClean="0"/>
              <a:t>.  </a:t>
            </a:r>
            <a:r>
              <a:rPr lang="en-US" sz="2400" dirty="0" smtClean="0">
                <a:solidFill>
                  <a:srgbClr val="0070C0"/>
                </a:solidFill>
              </a:rPr>
              <a:t>#TMNT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Image result for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495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tmnt dimension x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9"/>
          <a:stretch/>
        </p:blipFill>
        <p:spPr bwMode="auto">
          <a:xfrm>
            <a:off x="7133542" y="3237704"/>
            <a:ext cx="1804083" cy="156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0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28650" y="-22860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Pavement Design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32750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Need Modified Typical Sections</a:t>
            </a:r>
          </a:p>
          <a:p>
            <a:r>
              <a:rPr lang="en-US" sz="2400" dirty="0" smtClean="0"/>
              <a:t>Would like Actual Pavements Used,  Thicknesses, and Stabilizations Used</a:t>
            </a:r>
          </a:p>
          <a:p>
            <a:pPr lvl="1"/>
            <a:r>
              <a:rPr lang="en-US" sz="2100" dirty="0" smtClean="0"/>
              <a:t>Less forensics saves $$$</a:t>
            </a:r>
          </a:p>
          <a:p>
            <a:r>
              <a:rPr lang="en-US" sz="2400" dirty="0" smtClean="0"/>
              <a:t>Would be nice to use them for verification (ADA, etc.)</a:t>
            </a:r>
          </a:p>
          <a:p>
            <a:r>
              <a:rPr lang="en-US" sz="2400" dirty="0" smtClean="0"/>
              <a:t>Can’t find them (5-15 year old projects); confidence in accuracy is low</a:t>
            </a:r>
            <a:endParaRPr lang="en-US" sz="24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28650" y="4495801"/>
            <a:ext cx="78867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3" indent="0">
              <a:buNone/>
            </a:pPr>
            <a:r>
              <a:rPr lang="en-US" sz="2400" dirty="0" err="1" smtClean="0"/>
              <a:t>ProjectWise</a:t>
            </a:r>
            <a:r>
              <a:rPr lang="en-US" sz="2400" dirty="0" smtClean="0"/>
              <a:t> is the most stupendous storage system known to man! Russia also has access.  </a:t>
            </a:r>
            <a:r>
              <a:rPr lang="en-US" sz="2400" dirty="0" smtClean="0">
                <a:solidFill>
                  <a:srgbClr val="0070C0"/>
                </a:solidFill>
              </a:rPr>
              <a:t>#UseProjectWiseCoryWilson</a:t>
            </a:r>
            <a:r>
              <a:rPr lang="en-US" sz="2400" strike="sngStrike" dirty="0" smtClean="0">
                <a:solidFill>
                  <a:srgbClr val="0070C0"/>
                </a:solidFill>
              </a:rPr>
              <a:t>D7</a:t>
            </a:r>
            <a:r>
              <a:rPr lang="en-US" sz="2400" dirty="0" smtClean="0">
                <a:solidFill>
                  <a:srgbClr val="0070C0"/>
                </a:solidFill>
              </a:rPr>
              <a:t>D6</a:t>
            </a:r>
            <a:endParaRPr lang="en-US" sz="2400" strike="sngStrike" dirty="0">
              <a:solidFill>
                <a:srgbClr val="0070C0"/>
              </a:solidFill>
            </a:endParaRPr>
          </a:p>
        </p:txBody>
      </p:sp>
      <p:pic>
        <p:nvPicPr>
          <p:cNvPr id="3076" name="Picture 4" descr="Image result for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495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3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2CC86BF0B59418A9A28F148D04210" ma:contentTypeVersion="1" ma:contentTypeDescription="Create a new document." ma:contentTypeScope="" ma:versionID="bae938c8099f2e511549e868f79fe92a">
  <xsd:schema xmlns:xsd="http://www.w3.org/2001/XMLSchema" xmlns:xs="http://www.w3.org/2001/XMLSchema" xmlns:p="http://schemas.microsoft.com/office/2006/metadata/properties" xmlns:ns2="73650535-4fd3-406b-a6c4-eaed906392d4" targetNamespace="http://schemas.microsoft.com/office/2006/metadata/properties" ma:root="true" ma:fieldsID="f26618319de0826ac14b9e3d876d0433" ns2:_="">
    <xsd:import namespace="73650535-4fd3-406b-a6c4-eaed906392d4"/>
    <xsd:element name="properties">
      <xsd:complexType>
        <xsd:sequence>
          <xsd:element name="documentManagement">
            <xsd:complexType>
              <xsd:all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50535-4fd3-406b-a6c4-eaed906392d4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3650535-4fd3-406b-a6c4-eaed906392d4">2018</Year>
  </documentManagement>
</p:properties>
</file>

<file path=customXml/itemProps1.xml><?xml version="1.0" encoding="utf-8"?>
<ds:datastoreItem xmlns:ds="http://schemas.openxmlformats.org/officeDocument/2006/customXml" ds:itemID="{6884C529-D2BC-447A-98D4-3B3E798C594E}"/>
</file>

<file path=customXml/itemProps2.xml><?xml version="1.0" encoding="utf-8"?>
<ds:datastoreItem xmlns:ds="http://schemas.openxmlformats.org/officeDocument/2006/customXml" ds:itemID="{F2927C67-878E-4DC2-B55C-89D21AF3FCEC}"/>
</file>

<file path=customXml/itemProps3.xml><?xml version="1.0" encoding="utf-8"?>
<ds:datastoreItem xmlns:ds="http://schemas.openxmlformats.org/officeDocument/2006/customXml" ds:itemID="{ADA91C07-31A8-43FC-9336-9D74458E933D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948</Words>
  <Application>Microsoft Office PowerPoint</Application>
  <PresentationFormat>On-screen Show (4:3)</PresentationFormat>
  <Paragraphs>135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Times New Roman</vt:lpstr>
      <vt:lpstr>Arial</vt:lpstr>
      <vt:lpstr>Rockwell Extra Bold</vt:lpstr>
      <vt:lpstr>Calibri</vt:lpstr>
      <vt:lpstr>Office Theme</vt:lpstr>
      <vt:lpstr>Making “As-Builts” Great Again!!</vt:lpstr>
      <vt:lpstr>We Started with Some Questions?</vt:lpstr>
      <vt:lpstr>We Didn’t Like Some of the Answers</vt:lpstr>
      <vt:lpstr>We Hired the Best People…</vt:lpstr>
      <vt:lpstr>We Established Our Primary Objectives</vt:lpstr>
      <vt:lpstr>We Conducted KYTC End User Interviews</vt:lpstr>
      <vt:lpstr>Structural Design &amp; Geotech Interview</vt:lpstr>
      <vt:lpstr>Bridge Maintenance</vt:lpstr>
      <vt:lpstr>Pavement Design</vt:lpstr>
      <vt:lpstr>Highway Design</vt:lpstr>
      <vt:lpstr>We Investigated Current Guidance &amp; Research</vt:lpstr>
      <vt:lpstr>We Researched Other DOT Approaches</vt:lpstr>
      <vt:lpstr>Our Important Findings</vt:lpstr>
      <vt:lpstr>What you can do now…</vt:lpstr>
      <vt:lpstr>Our Next Steps</vt:lpstr>
      <vt:lpstr>Our Next Steps</vt:lpstr>
      <vt:lpstr>If you want to help us make “As-Builts” Great Again contact our team: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2017-06-11T14:04:45Z</dcterms:created>
  <dcterms:modified xsi:type="dcterms:W3CDTF">2018-02-07T18:35:47Z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TC101671299990</vt:lpwstr>
  </property>
  <property fmtid="{D5CDD505-2E9C-101B-9397-08002B2CF9AE}" pid="3" name="ContentTypeId">
    <vt:lpwstr>0x0101002212CC86BF0B59418A9A28F148D04210</vt:lpwstr>
  </property>
</Properties>
</file>